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Open on the stakes: this is a turnaround and innovation case, not a product tour. Promise the arc — bankruptcy, focus, iPod cash, iPhone cannibalization, 2026 ecosystem.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This is the climax. Jobs’s insight: if we don’t kill the iPod, Nokia or someone else will. Three-in-one is the product; cannibalization is the strategy.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actual 2026 lineup including Air and 17e. Use $4.4T as the current figure and $5T as the July high — not a stale $3T line. Close on ecosystem lock-in as the business model.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Pause. Invite three lanes: strategy of focus, R&amp;D/cannibalization, and the 2026 ecosystem. Do not reread the bullets.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Only open this slide if challenged on a number. Otherwise leave it behind the Q&amp;A.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Beat 1: 1976 mission. Beat 2: 1984 Macintosh as the design standard. Do not linger — this is setup for the fall.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1985 is the hinge. Emphasize governance: founder vs board, then loss of taste as a management problem, not a trivia story.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This is the anti-strategy slide: diversification without a core. Pippin and the clothing line are the punchlines that prove the identity crisis.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Lead with the $1.0B FY97 loss (Apple’s own results). The 90-day line is Jobs’s later characterization — say it as such. This is the cliff before the turn.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Strategy lesson: subtraction. Cancelling 70% is the operating move behind the quote. Transition into the 2x2 as the positive design of that subtraction.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Draw the grid in the air if needed: consumer/pro × desktop/portable. The insight is SKU discipline as a P&amp;L tool, not just a design flourish.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shock: Jobs on stage, Gates on the screen, the room booing. Then the cold logic: Office for Mac, patent peace, and time to fund R&amp;D.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Keep the years straight: 40% of revenue is 2006, peak units are 2008. Lifetime ~450 million. This cash is why they could afford to kill the golden goose.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8016" cy="6858000"/>
          </a:xfrm>
          <a:prstGeom prst="rect">
            <a:avLst/>
          </a:prstGeom>
          <a:solidFill>
            <a:srgbClr val="C4A5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417320"/>
            <a:ext cx="10515600" cy="3200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C4A574"/>
                </a:solidFill>
                <a:latin typeface="Century Gothic"/>
                <a:cs typeface="Century Gothic"/>
                <a:ea typeface="Century Gothic"/>
              </a:rPr>
              <a:t>A STRATEGIC CASE STUDY IN FOCUS AND R&amp;D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874519"/>
            <a:ext cx="10972800" cy="21031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4000" b="1" i="0">
                <a:solidFill>
                  <a:srgbClr val="FFFFFF"/>
                </a:solidFill>
                <a:latin typeface="Century Gothic"/>
                <a:cs typeface="Century Gothic"/>
                <a:ea typeface="Century Gothic"/>
              </a:rPr>
              <a:t>The Apple Turnaround</a:t>
            </a: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200" b="0" i="0">
                <a:solidFill>
                  <a:srgbClr val="C9D4E0"/>
                </a:solidFill>
                <a:latin typeface="Century Gothic"/>
                <a:cs typeface="Century Gothic"/>
                <a:ea typeface="Century Gothic"/>
              </a:rPr>
              <a:t>From Near-Bankruptcy to Global Giant</a:t>
            </a:r>
          </a:p>
        </p:txBody>
      </p:sp>
      <p:sp>
        <p:nvSpPr>
          <p:cNvPr id="6" name="Rectangle 5"/>
          <p:cNvSpPr/>
          <p:nvPr/>
        </p:nvSpPr>
        <p:spPr>
          <a:xfrm>
            <a:off x="548640" y="4160520"/>
            <a:ext cx="2011680" cy="32004"/>
          </a:xfrm>
          <a:prstGeom prst="rect">
            <a:avLst/>
          </a:prstGeom>
          <a:solidFill>
            <a:srgbClr val="C4A5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48640" y="4389120"/>
            <a:ext cx="914400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800" b="0" i="0">
                <a:solidFill>
                  <a:srgbClr val="FFFFFF"/>
                </a:solidFill>
                <a:latin typeface="Calibri Light"/>
                <a:cs typeface="Calibri Light"/>
                <a:ea typeface="Calibri Light"/>
              </a:rPr>
              <a:t>Presented by Seedarla Gladson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5989320"/>
            <a:ext cx="10058400" cy="3200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00" b="0" i="0">
                <a:solidFill>
                  <a:srgbClr val="A8B7C7"/>
                </a:solidFill>
                <a:latin typeface="Calibri Light"/>
                <a:cs typeface="Calibri Light"/>
                <a:ea typeface="Calibri Light"/>
              </a:rPr>
              <a:t>Extreme focus.  Fearless cannibalization.  A multi-trillion-dollar outcome.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4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04672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04672"/>
            <a:ext cx="12191695" cy="54864"/>
          </a:xfrm>
          <a:prstGeom prst="rect">
            <a:avLst/>
          </a:prstGeom>
          <a:solidFill>
            <a:srgbClr val="C4A5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201168"/>
            <a:ext cx="10241280" cy="475488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FFFFFF"/>
                </a:solidFill>
                <a:latin typeface="Century Gothic"/>
                <a:cs typeface="Century Gothic"/>
                <a:ea typeface="Century Gothic"/>
              </a:rPr>
              <a:t>Fearless Innovation  ·  Cannibalizing the iPod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607040" y="6510528"/>
            <a:ext cx="1051560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5C6B7A"/>
                </a:solidFill>
                <a:latin typeface="Calibri Light"/>
                <a:cs typeface="Calibri Light"/>
                <a:ea typeface="Calibri Light"/>
              </a:rPr>
              <a:t>10  /  13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051560"/>
            <a:ext cx="1097280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600" b="0" i="0">
                <a:solidFill>
                  <a:srgbClr val="5C6B7A"/>
                </a:solidFill>
                <a:latin typeface="Calibri Light"/>
                <a:cs typeface="Calibri Light"/>
                <a:ea typeface="Calibri Light"/>
              </a:rPr>
              <a:t>Phones were going to play music. Apple used iPod profits to invent the device that would replace it.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1554480"/>
            <a:ext cx="3566160" cy="214884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9525">
            <a:solidFill>
              <a:srgbClr val="D9D3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1691640"/>
            <a:ext cx="3108960" cy="3200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C4A574"/>
                </a:solidFill>
                <a:latin typeface="Century Gothic"/>
                <a:cs typeface="Century Gothic"/>
                <a:ea typeface="Century Gothic"/>
              </a:rPr>
              <a:t>01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7240" y="2011680"/>
            <a:ext cx="3108960" cy="4114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000" b="1" i="0">
                <a:solidFill>
                  <a:srgbClr val="0B1F3A"/>
                </a:solidFill>
                <a:latin typeface="Century Gothic"/>
                <a:cs typeface="Century Gothic"/>
                <a:ea typeface="Century Gothic"/>
              </a:rPr>
              <a:t>Phone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7240" y="2468880"/>
            <a:ext cx="3108960" cy="10058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00" b="0" i="0">
                <a:solidFill>
                  <a:srgbClr val="0B1F3A"/>
                </a:solidFill>
                <a:latin typeface="Calibri Light"/>
                <a:cs typeface="Calibri Light"/>
                <a:ea typeface="Calibri Light"/>
              </a:rPr>
              <a:t>A communications device that had to be beautiful.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297679" y="1554480"/>
            <a:ext cx="3566160" cy="214884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9525">
            <a:solidFill>
              <a:srgbClr val="D9D3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526279" y="1691640"/>
            <a:ext cx="3108960" cy="3200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C4A574"/>
                </a:solidFill>
                <a:latin typeface="Century Gothic"/>
                <a:cs typeface="Century Gothic"/>
                <a:ea typeface="Century Gothic"/>
              </a:rPr>
              <a:t>02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26279" y="2011680"/>
            <a:ext cx="3108960" cy="4114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000" b="1" i="0">
                <a:solidFill>
                  <a:srgbClr val="0B1F3A"/>
                </a:solidFill>
                <a:latin typeface="Century Gothic"/>
                <a:cs typeface="Century Gothic"/>
                <a:ea typeface="Century Gothic"/>
              </a:rPr>
              <a:t>Widescreen iPod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526279" y="2468880"/>
            <a:ext cx="3108960" cy="10058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00" b="0" i="0">
                <a:solidFill>
                  <a:srgbClr val="0B1F3A"/>
                </a:solidFill>
                <a:latin typeface="Calibri Light"/>
                <a:cs typeface="Calibri Light"/>
                <a:ea typeface="Calibri Light"/>
              </a:rPr>
              <a:t>The entire music habit, no click-wheel required.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046718" y="1554480"/>
            <a:ext cx="3566160" cy="214884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9525">
            <a:solidFill>
              <a:srgbClr val="D9D3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275318" y="1691640"/>
            <a:ext cx="3108960" cy="3200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C4A574"/>
                </a:solidFill>
                <a:latin typeface="Century Gothic"/>
                <a:cs typeface="Century Gothic"/>
                <a:ea typeface="Century Gothic"/>
              </a:rPr>
              <a:t>03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75318" y="2011680"/>
            <a:ext cx="3108960" cy="4114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000" b="1" i="0">
                <a:solidFill>
                  <a:srgbClr val="0B1F3A"/>
                </a:solidFill>
                <a:latin typeface="Century Gothic"/>
                <a:cs typeface="Century Gothic"/>
                <a:ea typeface="Century Gothic"/>
              </a:rPr>
              <a:t>Internet browser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75318" y="2468880"/>
            <a:ext cx="3108960" cy="10058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00" b="0" i="0">
                <a:solidFill>
                  <a:srgbClr val="0B1F3A"/>
                </a:solidFill>
                <a:latin typeface="Calibri Light"/>
                <a:cs typeface="Calibri Light"/>
                <a:ea typeface="Calibri Light"/>
              </a:rPr>
              <a:t>The computer, collapsed into one glass slab.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48640" y="3886200"/>
            <a:ext cx="11064240" cy="2148840"/>
          </a:xfrm>
          <a:prstGeom prst="roundRect">
            <a:avLst>
              <a:gd name="adj" fmla="val 8000"/>
            </a:avLst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77240" y="4114800"/>
            <a:ext cx="1042416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C4A574"/>
                </a:solidFill>
                <a:latin typeface="Century Gothic"/>
                <a:cs typeface="Century Gothic"/>
                <a:ea typeface="Century Gothic"/>
              </a:rPr>
              <a:t>THE LESSON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77240" y="4526280"/>
            <a:ext cx="10424160" cy="11887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000" b="1" i="0">
                <a:solidFill>
                  <a:srgbClr val="FFFFFF"/>
                </a:solidFill>
                <a:latin typeface="Century Gothic"/>
                <a:cs typeface="Century Gothic"/>
                <a:ea typeface="Century Gothic"/>
              </a:rPr>
              <a:t>True innovation is the courage to replace your own bestseller before a rival does. The iPhone (2007) was not a side bet. It was a controlled demolition of Apple’s hottest product.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4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04672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04672"/>
            <a:ext cx="12191695" cy="54864"/>
          </a:xfrm>
          <a:prstGeom prst="rect">
            <a:avLst/>
          </a:prstGeom>
          <a:solidFill>
            <a:srgbClr val="C4A5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201168"/>
            <a:ext cx="10241280" cy="475488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FFFFFF"/>
                </a:solidFill>
                <a:latin typeface="Century Gothic"/>
                <a:cs typeface="Century Gothic"/>
                <a:ea typeface="Century Gothic"/>
              </a:rPr>
              <a:t>From 2007 to 2026  ·  The Ecosystem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607040" y="6510528"/>
            <a:ext cx="1051560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5C6B7A"/>
                </a:solidFill>
                <a:latin typeface="Calibri Light"/>
                <a:cs typeface="Calibri Light"/>
                <a:ea typeface="Calibri Light"/>
              </a:rPr>
              <a:t>11  /  13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1051560"/>
            <a:ext cx="2084831" cy="105156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9525">
            <a:solidFill>
              <a:srgbClr val="D9D3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8368" y="1170432"/>
            <a:ext cx="1865376" cy="411480"/>
          </a:xfrm>
          <a:prstGeom prst="rect">
            <a:avLst/>
          </a:prstGeom>
          <a:noFill/>
        </p:spPr>
        <p:txBody>
          <a:bodyPr wrap="square" anchor="t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0B1F3A"/>
                </a:solidFill>
                <a:latin typeface="Century Gothic"/>
                <a:cs typeface="Century Gothic"/>
                <a:ea typeface="Century Gothic"/>
              </a:rPr>
              <a:t>iPhone 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1572768"/>
            <a:ext cx="1865376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5C6B7A"/>
                </a:solidFill>
                <a:latin typeface="Calibri Light"/>
                <a:cs typeface="Calibri Light"/>
                <a:ea typeface="Calibri Light"/>
              </a:rPr>
              <a:t>A19 · Sep 2025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761488" y="1051560"/>
            <a:ext cx="2084831" cy="1051560"/>
          </a:xfrm>
          <a:prstGeom prst="roundRect">
            <a:avLst>
              <a:gd name="adj" fmla="val 8000"/>
            </a:avLst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2871216" y="1170432"/>
            <a:ext cx="1865376" cy="411480"/>
          </a:xfrm>
          <a:prstGeom prst="rect">
            <a:avLst/>
          </a:prstGeom>
          <a:noFill/>
        </p:spPr>
        <p:txBody>
          <a:bodyPr wrap="square" anchor="t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FFFFFF"/>
                </a:solidFill>
                <a:latin typeface="Century Gothic"/>
                <a:cs typeface="Century Gothic"/>
                <a:ea typeface="Century Gothic"/>
              </a:rPr>
              <a:t>iPhone Air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871216" y="1572768"/>
            <a:ext cx="1865376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C4A574"/>
                </a:solidFill>
                <a:latin typeface="Calibri Light"/>
                <a:cs typeface="Calibri Light"/>
                <a:ea typeface="Calibri Light"/>
              </a:rPr>
              <a:t>Ultra-thin · Sep 2025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974336" y="1051560"/>
            <a:ext cx="2084831" cy="1051560"/>
          </a:xfrm>
          <a:prstGeom prst="roundRect">
            <a:avLst>
              <a:gd name="adj" fmla="val 8000"/>
            </a:avLst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084064" y="1170432"/>
            <a:ext cx="1865376" cy="411480"/>
          </a:xfrm>
          <a:prstGeom prst="rect">
            <a:avLst/>
          </a:prstGeom>
          <a:noFill/>
        </p:spPr>
        <p:txBody>
          <a:bodyPr wrap="square" anchor="t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FFFFFF"/>
                </a:solidFill>
                <a:latin typeface="Century Gothic"/>
                <a:cs typeface="Century Gothic"/>
                <a:ea typeface="Century Gothic"/>
              </a:rPr>
              <a:t>17 Pro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84064" y="1572768"/>
            <a:ext cx="1865376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C4A574"/>
                </a:solidFill>
                <a:latin typeface="Calibri Light"/>
                <a:cs typeface="Calibri Light"/>
                <a:ea typeface="Calibri Light"/>
              </a:rPr>
              <a:t>A19 Pro · Sep 2025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87184" y="1051560"/>
            <a:ext cx="2084831" cy="105156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9525">
            <a:solidFill>
              <a:srgbClr val="D9D3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296912" y="1170432"/>
            <a:ext cx="1865376" cy="411480"/>
          </a:xfrm>
          <a:prstGeom prst="rect">
            <a:avLst/>
          </a:prstGeom>
          <a:noFill/>
        </p:spPr>
        <p:txBody>
          <a:bodyPr wrap="square" anchor="t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0B1F3A"/>
                </a:solidFill>
                <a:latin typeface="Century Gothic"/>
                <a:cs typeface="Century Gothic"/>
                <a:ea typeface="Century Gothic"/>
              </a:rPr>
              <a:t>17 Pro Max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296912" y="1572768"/>
            <a:ext cx="1865376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5C6B7A"/>
                </a:solidFill>
                <a:latin typeface="Calibri Light"/>
                <a:cs typeface="Calibri Light"/>
                <a:ea typeface="Calibri Light"/>
              </a:rPr>
              <a:t>Top of line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9400032" y="1051560"/>
            <a:ext cx="2084831" cy="105156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9525">
            <a:solidFill>
              <a:srgbClr val="D9D3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509760" y="1170432"/>
            <a:ext cx="1865376" cy="411480"/>
          </a:xfrm>
          <a:prstGeom prst="rect">
            <a:avLst/>
          </a:prstGeom>
          <a:noFill/>
        </p:spPr>
        <p:txBody>
          <a:bodyPr wrap="square" anchor="t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0B1F3A"/>
                </a:solidFill>
                <a:latin typeface="Century Gothic"/>
                <a:cs typeface="Century Gothic"/>
                <a:ea typeface="Century Gothic"/>
              </a:rPr>
              <a:t>iPhone 17e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509760" y="1572768"/>
            <a:ext cx="1865376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5C6B7A"/>
                </a:solidFill>
                <a:latin typeface="Calibri Light"/>
                <a:cs typeface="Calibri Light"/>
                <a:ea typeface="Calibri Light"/>
              </a:rPr>
              <a:t>Entry · Mar 2026</a:t>
            </a:r>
          </a:p>
        </p:txBody>
      </p:sp>
      <p:pic>
        <p:nvPicPr>
          <p:cNvPr id="22" name="Picture 21" descr="phones_fi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2286000"/>
            <a:ext cx="5806440" cy="324612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548640" y="5577840"/>
            <a:ext cx="5806440" cy="2743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5C6B7A"/>
                </a:solidFill>
                <a:latin typeface="Calibri Light"/>
                <a:cs typeface="Calibri Light"/>
                <a:ea typeface="Calibri Light"/>
              </a:rPr>
              <a:t>Original illustration — 2007-style slab vs 2026 thin flagship</a:t>
            </a:r>
          </a:p>
        </p:txBody>
      </p:sp>
      <p:pic>
        <p:nvPicPr>
          <p:cNvPr id="24" name="Picture 23" descr="market_cap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2240" y="2286000"/>
            <a:ext cx="5074920" cy="214884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6492240" y="4526280"/>
            <a:ext cx="5074920" cy="13716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00" b="0" i="0">
                <a:solidFill>
                  <a:srgbClr val="0B1F3A"/>
                </a:solidFill>
                <a:latin typeface="Calibri Light"/>
                <a:cs typeface="Calibri Light"/>
                <a:ea typeface="Calibri Light"/>
              </a:rPr>
              <a:t>~$4.4T market cap (Aug 2026). Briefly touched $5T in July 2026. Hardware, iOS, and Apple Intelligence lock a high-margin ecosystem — a long way from 90 days of cash.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8016" cy="6858000"/>
          </a:xfrm>
          <a:prstGeom prst="rect">
            <a:avLst/>
          </a:prstGeom>
          <a:solidFill>
            <a:srgbClr val="C4A5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1097280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C4A574"/>
                </a:solidFill>
                <a:latin typeface="Century Gothic"/>
                <a:cs typeface="Century Gothic"/>
                <a:ea typeface="Century Gothic"/>
              </a:rPr>
              <a:t>QUESTIONS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2286000"/>
            <a:ext cx="10972800" cy="9144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4800" b="1" i="0">
                <a:solidFill>
                  <a:srgbClr val="FFFFFF"/>
                </a:solidFill>
                <a:latin typeface="Century Gothic"/>
                <a:cs typeface="Century Gothic"/>
                <a:ea typeface="Century Gothic"/>
              </a:rPr>
              <a:t>Thank you</a:t>
            </a:r>
          </a:p>
        </p:txBody>
      </p:sp>
      <p:sp>
        <p:nvSpPr>
          <p:cNvPr id="6" name="Rectangle 5"/>
          <p:cNvSpPr/>
          <p:nvPr/>
        </p:nvSpPr>
        <p:spPr>
          <a:xfrm>
            <a:off x="548640" y="3383280"/>
            <a:ext cx="2011680" cy="32004"/>
          </a:xfrm>
          <a:prstGeom prst="rect">
            <a:avLst/>
          </a:prstGeom>
          <a:solidFill>
            <a:srgbClr val="C4A5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48640" y="3703320"/>
            <a:ext cx="10515600" cy="12801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800" b="0" i="0">
                <a:solidFill>
                  <a:srgbClr val="C9D4E0"/>
                </a:solidFill>
                <a:latin typeface="Calibri Light"/>
                <a:cs typeface="Calibri Light"/>
                <a:ea typeface="Calibri Light"/>
              </a:rPr>
              <a:t>I am open to questions on the turnaround, the 2×2 focus model, the Microsoft lifeline, or the decision to kill the iPod with the iPhone — through today’s iPhone 17 lineup.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5852160"/>
            <a:ext cx="10058400" cy="3200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600" b="1" i="0">
                <a:solidFill>
                  <a:srgbClr val="FFFFFF"/>
                </a:solidFill>
                <a:latin typeface="Century Gothic"/>
                <a:cs typeface="Century Gothic"/>
                <a:ea typeface="Century Gothic"/>
              </a:rPr>
              <a:t>Seedarla Gladson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4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04672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04672"/>
            <a:ext cx="12191695" cy="54864"/>
          </a:xfrm>
          <a:prstGeom prst="rect">
            <a:avLst/>
          </a:prstGeom>
          <a:solidFill>
            <a:srgbClr val="C4A5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201168"/>
            <a:ext cx="10241280" cy="475488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FFFFFF"/>
                </a:solidFill>
                <a:latin typeface="Century Gothic"/>
                <a:cs typeface="Century Gothic"/>
                <a:ea typeface="Century Gothic"/>
              </a:rPr>
              <a:t>Sources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607040" y="6510528"/>
            <a:ext cx="1051560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5C6B7A"/>
                </a:solidFill>
                <a:latin typeface="Calibri Light"/>
                <a:cs typeface="Calibri Light"/>
                <a:ea typeface="Calibri Light"/>
              </a:rPr>
              <a:t>13  /  13</a:t>
            </a:r>
          </a:p>
        </p:txBody>
      </p:sp>
      <p:sp>
        <p:nvSpPr>
          <p:cNvPr id="7" name="Rectangle 6"/>
          <p:cNvSpPr/>
          <p:nvPr/>
        </p:nvSpPr>
        <p:spPr>
          <a:xfrm>
            <a:off x="548640" y="1179576"/>
            <a:ext cx="82296" cy="82296"/>
          </a:xfrm>
          <a:prstGeom prst="rect">
            <a:avLst/>
          </a:prstGeom>
          <a:solidFill>
            <a:srgbClr val="C4A5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1097280"/>
            <a:ext cx="10863072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00" b="0" i="0">
                <a:solidFill>
                  <a:srgbClr val="0B1F3A"/>
                </a:solidFill>
                <a:latin typeface="Calibri Light"/>
                <a:cs typeface="Calibri Light"/>
                <a:ea typeface="Calibri Light"/>
              </a:rPr>
              <a:t>Apple Computer, FY1997 (year ended 26 Sep 1997): $1.0B net loss on $7.1B revenue.</a:t>
            </a:r>
          </a:p>
        </p:txBody>
      </p:sp>
      <p:sp>
        <p:nvSpPr>
          <p:cNvPr id="9" name="Rectangle 8"/>
          <p:cNvSpPr/>
          <p:nvPr/>
        </p:nvSpPr>
        <p:spPr>
          <a:xfrm>
            <a:off x="548640" y="1618488"/>
            <a:ext cx="82296" cy="82296"/>
          </a:xfrm>
          <a:prstGeom prst="rect">
            <a:avLst/>
          </a:prstGeom>
          <a:solidFill>
            <a:srgbClr val="C4A5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49808" y="1536192"/>
            <a:ext cx="10863072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00" b="0" i="0">
                <a:solidFill>
                  <a:srgbClr val="0B1F3A"/>
                </a:solidFill>
                <a:latin typeface="Calibri Light"/>
                <a:cs typeface="Calibri Light"/>
                <a:ea typeface="Calibri Light"/>
              </a:rPr>
              <a:t>Steve Jobs, later interview: Apple was about 90 days from going broke in 1997 (quoted in NYT, 2018).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48640" y="2057400"/>
            <a:ext cx="82296" cy="82296"/>
          </a:xfrm>
          <a:prstGeom prst="rect">
            <a:avLst/>
          </a:prstGeom>
          <a:solidFill>
            <a:srgbClr val="C4A5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49808" y="1975104"/>
            <a:ext cx="10863072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00" b="0" i="0">
                <a:solidFill>
                  <a:srgbClr val="0B1F3A"/>
                </a:solidFill>
                <a:latin typeface="Calibri Light"/>
                <a:cs typeface="Calibri Light"/>
                <a:ea typeface="Calibri Light"/>
              </a:rPr>
              <a:t>Microsoft invested $150M in non-voting Apple stock, Aug 1997; committed to Office for Mac (Wired; CNBC).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48640" y="2496312"/>
            <a:ext cx="82296" cy="82296"/>
          </a:xfrm>
          <a:prstGeom prst="rect">
            <a:avLst/>
          </a:prstGeom>
          <a:solidFill>
            <a:srgbClr val="C4A5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2414016"/>
            <a:ext cx="10863072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00" b="0" i="0">
                <a:solidFill>
                  <a:srgbClr val="0B1F3A"/>
                </a:solidFill>
                <a:latin typeface="Calibri Light"/>
                <a:cs typeface="Calibri Light"/>
                <a:ea typeface="Calibri Light"/>
              </a:rPr>
              <a:t>iPod lifetime sales ~450 million (NYT / Loup Ventures, 2022). Peak ~55M units in 2008 (Statista).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48640" y="2935224"/>
            <a:ext cx="82296" cy="82296"/>
          </a:xfrm>
          <a:prstGeom prst="rect">
            <a:avLst/>
          </a:prstGeom>
          <a:solidFill>
            <a:srgbClr val="C4A5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49808" y="2852928"/>
            <a:ext cx="10863072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00" b="0" i="0">
                <a:solidFill>
                  <a:srgbClr val="0B1F3A"/>
                </a:solidFill>
                <a:latin typeface="Calibri Light"/>
                <a:cs typeface="Calibri Light"/>
                <a:ea typeface="Calibri Light"/>
              </a:rPr>
              <a:t>iPod ~40% of Apple revenue in 2006, the year before the iPhone (Statista).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48640" y="3374136"/>
            <a:ext cx="82296" cy="82296"/>
          </a:xfrm>
          <a:prstGeom prst="rect">
            <a:avLst/>
          </a:prstGeom>
          <a:solidFill>
            <a:srgbClr val="C4A5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49808" y="3291840"/>
            <a:ext cx="10863072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00" b="0" i="0">
                <a:solidFill>
                  <a:srgbClr val="0B1F3A"/>
                </a:solidFill>
                <a:latin typeface="Calibri Light"/>
                <a:cs typeface="Calibri Light"/>
                <a:ea typeface="Calibri Light"/>
              </a:rPr>
              <a:t>iPhone 17, Air, 17 Pro, 17 Pro Max: announced 9 Sep 2025, released 19 Sep 2025. iPhone 17e: Mar 2026.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48640" y="3813048"/>
            <a:ext cx="82296" cy="82296"/>
          </a:xfrm>
          <a:prstGeom prst="rect">
            <a:avLst/>
          </a:prstGeom>
          <a:solidFill>
            <a:srgbClr val="C4A5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49808" y="3730752"/>
            <a:ext cx="10863072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00" b="0" i="0">
                <a:solidFill>
                  <a:srgbClr val="0B1F3A"/>
                </a:solidFill>
                <a:latin typeface="Calibri Light"/>
                <a:cs typeface="Calibri Light"/>
                <a:ea typeface="Calibri Light"/>
              </a:rPr>
              <a:t>Apple market cap ~$4.44T on 17 Aug 2026; briefly touched $5T on 28 Jul 2026 (CNBC; market data).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48640" y="4251960"/>
            <a:ext cx="82296" cy="82296"/>
          </a:xfrm>
          <a:prstGeom prst="rect">
            <a:avLst/>
          </a:prstGeom>
          <a:solidFill>
            <a:srgbClr val="C4A5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749808" y="4169664"/>
            <a:ext cx="10863072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00" b="0" i="0">
                <a:solidFill>
                  <a:srgbClr val="0B1F3A"/>
                </a:solidFill>
                <a:latin typeface="Calibri Light"/>
                <a:cs typeface="Calibri Light"/>
                <a:ea typeface="Calibri Light"/>
              </a:rPr>
              <a:t>Illustrations on slides 2, 4, 5, 8, and 11 are original. No official Apple artwork is used.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4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04672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04672"/>
            <a:ext cx="12191695" cy="54864"/>
          </a:xfrm>
          <a:prstGeom prst="rect">
            <a:avLst/>
          </a:prstGeom>
          <a:solidFill>
            <a:srgbClr val="C4A5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201168"/>
            <a:ext cx="10241280" cy="475488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FFFFFF"/>
                </a:solidFill>
                <a:latin typeface="Century Gothic"/>
                <a:cs typeface="Century Gothic"/>
                <a:ea typeface="Century Gothic"/>
              </a:rPr>
              <a:t>The Starting Era &amp; Early Innovation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607040" y="6510528"/>
            <a:ext cx="1051560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5C6B7A"/>
                </a:solidFill>
                <a:latin typeface="Calibri Light"/>
                <a:cs typeface="Calibri Light"/>
                <a:ea typeface="Calibri Light"/>
              </a:rPr>
              <a:t>02  /  13</a:t>
            </a:r>
          </a:p>
        </p:txBody>
      </p:sp>
      <p:sp>
        <p:nvSpPr>
          <p:cNvPr id="7" name="Rectangle 6"/>
          <p:cNvSpPr/>
          <p:nvPr/>
        </p:nvSpPr>
        <p:spPr>
          <a:xfrm>
            <a:off x="548640" y="1225296"/>
            <a:ext cx="82296" cy="82296"/>
          </a:xfrm>
          <a:prstGeom prst="rect">
            <a:avLst/>
          </a:prstGeom>
          <a:solidFill>
            <a:srgbClr val="C4A5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1143000"/>
            <a:ext cx="5742432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600" b="0" i="0">
                <a:solidFill>
                  <a:srgbClr val="0B1F3A"/>
                </a:solidFill>
                <a:latin typeface="Calibri Light"/>
                <a:cs typeface="Calibri Light"/>
                <a:ea typeface="Calibri Light"/>
              </a:rPr>
              <a:t>Founded in 1976 in a garage by Steve Jobs and Steve Wozniak.</a:t>
            </a:r>
          </a:p>
        </p:txBody>
      </p:sp>
      <p:sp>
        <p:nvSpPr>
          <p:cNvPr id="9" name="Rectangle 8"/>
          <p:cNvSpPr/>
          <p:nvPr/>
        </p:nvSpPr>
        <p:spPr>
          <a:xfrm>
            <a:off x="548640" y="1664208"/>
            <a:ext cx="82296" cy="82296"/>
          </a:xfrm>
          <a:prstGeom prst="rect">
            <a:avLst/>
          </a:prstGeom>
          <a:solidFill>
            <a:srgbClr val="C4A5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49808" y="1581912"/>
            <a:ext cx="5742432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600" b="0" i="0">
                <a:solidFill>
                  <a:srgbClr val="0B1F3A"/>
                </a:solidFill>
                <a:latin typeface="Calibri Light"/>
                <a:cs typeface="Calibri Light"/>
                <a:ea typeface="Calibri Light"/>
              </a:rPr>
              <a:t>Mission: put an easy-to-use computer in everyday hands.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48640" y="2103120"/>
            <a:ext cx="82296" cy="82296"/>
          </a:xfrm>
          <a:prstGeom prst="rect">
            <a:avLst/>
          </a:prstGeom>
          <a:solidFill>
            <a:srgbClr val="C4A5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49808" y="2020824"/>
            <a:ext cx="5742432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600" b="0" i="0">
                <a:solidFill>
                  <a:srgbClr val="0B1F3A"/>
                </a:solidFill>
                <a:latin typeface="Calibri Light"/>
                <a:cs typeface="Calibri Light"/>
                <a:ea typeface="Calibri Light"/>
              </a:rPr>
              <a:t>Macintosh (1984) made the graphical interface and mouse mainstream.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48640" y="2542032"/>
            <a:ext cx="82296" cy="82296"/>
          </a:xfrm>
          <a:prstGeom prst="rect">
            <a:avLst/>
          </a:prstGeom>
          <a:solidFill>
            <a:srgbClr val="C4A5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2459736"/>
            <a:ext cx="5742432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600" b="0" i="0">
                <a:solidFill>
                  <a:srgbClr val="0B1F3A"/>
                </a:solidFill>
                <a:latin typeface="Calibri Light"/>
                <a:cs typeface="Calibri Light"/>
                <a:ea typeface="Calibri Light"/>
              </a:rPr>
              <a:t>Early brand: rebellious innovation and premium design.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903720" y="1143000"/>
            <a:ext cx="4709160" cy="489204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9525">
            <a:solidFill>
              <a:srgbClr val="D9D3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6" name="Picture 15" descr="garage_fi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9168" y="1298448"/>
            <a:ext cx="4398264" cy="416052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7059168" y="5532120"/>
            <a:ext cx="4398264" cy="3200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5C6B7A"/>
                </a:solidFill>
                <a:latin typeface="Calibri Light"/>
                <a:cs typeface="Calibri Light"/>
                <a:ea typeface="Calibri Light"/>
              </a:rPr>
              <a:t>Original illustration — garage-era workshop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4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04672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04672"/>
            <a:ext cx="12191695" cy="54864"/>
          </a:xfrm>
          <a:prstGeom prst="rect">
            <a:avLst/>
          </a:prstGeom>
          <a:solidFill>
            <a:srgbClr val="C4A5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201168"/>
            <a:ext cx="10241280" cy="475488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FFFFFF"/>
                </a:solidFill>
                <a:latin typeface="Century Gothic"/>
                <a:cs typeface="Century Gothic"/>
                <a:ea typeface="Century Gothic"/>
              </a:rPr>
              <a:t>The Ousting of Steve Jobs  ·  1985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607040" y="6510528"/>
            <a:ext cx="1051560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5C6B7A"/>
                </a:solidFill>
                <a:latin typeface="Calibri Light"/>
                <a:cs typeface="Calibri Light"/>
                <a:ea typeface="Calibri Light"/>
              </a:rPr>
              <a:t>03  /  13</a:t>
            </a:r>
          </a:p>
        </p:txBody>
      </p:sp>
      <p:sp>
        <p:nvSpPr>
          <p:cNvPr id="7" name="Rectangle 6"/>
          <p:cNvSpPr/>
          <p:nvPr/>
        </p:nvSpPr>
        <p:spPr>
          <a:xfrm>
            <a:off x="822960" y="1399032"/>
            <a:ext cx="10515600" cy="27432"/>
          </a:xfrm>
          <a:prstGeom prst="rect">
            <a:avLst/>
          </a:prstGeom>
          <a:solidFill>
            <a:srgbClr val="D9D3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777240" y="1234440"/>
            <a:ext cx="347472" cy="347472"/>
          </a:xfrm>
          <a:prstGeom prst="roundRect">
            <a:avLst>
              <a:gd name="adj" fmla="val 8000"/>
            </a:avLst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74320" y="1691640"/>
            <a:ext cx="13716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0B1F3A"/>
                </a:solidFill>
                <a:latin typeface="Century Gothic"/>
                <a:cs typeface="Century Gothic"/>
                <a:ea typeface="Century Gothic"/>
              </a:rPr>
              <a:t>1976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7160" y="1984248"/>
            <a:ext cx="164592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5C6B7A"/>
                </a:solidFill>
                <a:latin typeface="Calibri Light"/>
                <a:cs typeface="Calibri Light"/>
                <a:ea typeface="Calibri Light"/>
              </a:rPr>
              <a:t>Founded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017520" y="1234440"/>
            <a:ext cx="347472" cy="347472"/>
          </a:xfrm>
          <a:prstGeom prst="roundRect">
            <a:avLst>
              <a:gd name="adj" fmla="val 8000"/>
            </a:avLst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2514600" y="1691640"/>
            <a:ext cx="13716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0B1F3A"/>
                </a:solidFill>
                <a:latin typeface="Century Gothic"/>
                <a:cs typeface="Century Gothic"/>
                <a:ea typeface="Century Gothic"/>
              </a:rPr>
              <a:t>1984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377440" y="1984248"/>
            <a:ext cx="164592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5C6B7A"/>
                </a:solidFill>
                <a:latin typeface="Calibri Light"/>
                <a:cs typeface="Calibri Light"/>
                <a:ea typeface="Calibri Light"/>
              </a:rPr>
              <a:t>Macintosh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257800" y="1234440"/>
            <a:ext cx="347472" cy="347472"/>
          </a:xfrm>
          <a:prstGeom prst="roundRect">
            <a:avLst>
              <a:gd name="adj" fmla="val 8000"/>
            </a:avLst>
          </a:prstGeom>
          <a:solidFill>
            <a:srgbClr val="C4A5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754880" y="1691640"/>
            <a:ext cx="13716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C4A574"/>
                </a:solidFill>
                <a:latin typeface="Century Gothic"/>
                <a:cs typeface="Century Gothic"/>
                <a:ea typeface="Century Gothic"/>
              </a:rPr>
              <a:t>1985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17720" y="1984248"/>
            <a:ext cx="164592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5C6B7A"/>
                </a:solidFill>
                <a:latin typeface="Calibri Light"/>
                <a:cs typeface="Calibri Light"/>
                <a:ea typeface="Calibri Light"/>
              </a:rPr>
              <a:t>Jobs forced out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498080" y="1234440"/>
            <a:ext cx="347472" cy="347472"/>
          </a:xfrm>
          <a:prstGeom prst="roundRect">
            <a:avLst>
              <a:gd name="adj" fmla="val 8000"/>
            </a:avLst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995160" y="1691640"/>
            <a:ext cx="13716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0B1F3A"/>
                </a:solidFill>
                <a:latin typeface="Century Gothic"/>
                <a:cs typeface="Century Gothic"/>
                <a:ea typeface="Century Gothic"/>
              </a:rPr>
              <a:t>1996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858000" y="1984248"/>
            <a:ext cx="164592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5C6B7A"/>
                </a:solidFill>
                <a:latin typeface="Calibri Light"/>
                <a:cs typeface="Calibri Light"/>
                <a:ea typeface="Calibri Light"/>
              </a:rPr>
              <a:t>Buys NeXT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9738360" y="1234440"/>
            <a:ext cx="347472" cy="347472"/>
          </a:xfrm>
          <a:prstGeom prst="roundRect">
            <a:avLst>
              <a:gd name="adj" fmla="val 8000"/>
            </a:avLst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9235440" y="1691640"/>
            <a:ext cx="13716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0B1F3A"/>
                </a:solidFill>
                <a:latin typeface="Century Gothic"/>
                <a:cs typeface="Century Gothic"/>
                <a:ea typeface="Century Gothic"/>
              </a:rPr>
              <a:t>1997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098280" y="1984248"/>
            <a:ext cx="164592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5C6B7A"/>
                </a:solidFill>
                <a:latin typeface="Calibri Light"/>
                <a:cs typeface="Calibri Light"/>
                <a:ea typeface="Calibri Light"/>
              </a:rPr>
              <a:t>Jobs returns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48640" y="2825496"/>
            <a:ext cx="82296" cy="82296"/>
          </a:xfrm>
          <a:prstGeom prst="rect">
            <a:avLst/>
          </a:prstGeom>
          <a:solidFill>
            <a:srgbClr val="C4A5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49808" y="2743200"/>
            <a:ext cx="10771632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700" b="0" i="0">
                <a:solidFill>
                  <a:srgbClr val="0B1F3A"/>
                </a:solidFill>
                <a:latin typeface="Calibri Light"/>
                <a:cs typeface="Calibri Light"/>
                <a:ea typeface="Calibri Light"/>
              </a:rPr>
              <a:t>Internal conflict with the board ended with Jobs pushed out of the company he founded.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48640" y="3300984"/>
            <a:ext cx="82296" cy="82296"/>
          </a:xfrm>
          <a:prstGeom prst="rect">
            <a:avLst/>
          </a:prstGeom>
          <a:solidFill>
            <a:srgbClr val="C4A5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749808" y="3218688"/>
            <a:ext cx="10771632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700" b="0" i="0">
                <a:solidFill>
                  <a:srgbClr val="0B1F3A"/>
                </a:solidFill>
                <a:latin typeface="Calibri Light"/>
                <a:cs typeface="Calibri Light"/>
                <a:ea typeface="Calibri Light"/>
              </a:rPr>
              <a:t>Without his standard for product quality, leadership lost a single point of view.</a:t>
            </a:r>
          </a:p>
        </p:txBody>
      </p:sp>
      <p:sp>
        <p:nvSpPr>
          <p:cNvPr id="27" name="Rectangle 26"/>
          <p:cNvSpPr/>
          <p:nvPr/>
        </p:nvSpPr>
        <p:spPr>
          <a:xfrm>
            <a:off x="548640" y="3776472"/>
            <a:ext cx="82296" cy="82296"/>
          </a:xfrm>
          <a:prstGeom prst="rect">
            <a:avLst/>
          </a:prstGeom>
          <a:solidFill>
            <a:srgbClr val="C4A5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749808" y="3694176"/>
            <a:ext cx="10771632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700" b="0" i="0">
                <a:solidFill>
                  <a:srgbClr val="0B1F3A"/>
                </a:solidFill>
                <a:latin typeface="Calibri Light"/>
                <a:cs typeface="Calibri Light"/>
                <a:ea typeface="Calibri Light"/>
              </a:rPr>
              <a:t>The company shifted from making great technology to chasing short-term cash.</a:t>
            </a:r>
          </a:p>
        </p:txBody>
      </p:sp>
      <p:sp>
        <p:nvSpPr>
          <p:cNvPr id="29" name="Rectangle 28"/>
          <p:cNvSpPr/>
          <p:nvPr/>
        </p:nvSpPr>
        <p:spPr>
          <a:xfrm>
            <a:off x="548640" y="4251960"/>
            <a:ext cx="82296" cy="82296"/>
          </a:xfrm>
          <a:prstGeom prst="rect">
            <a:avLst/>
          </a:prstGeom>
          <a:solidFill>
            <a:srgbClr val="C4A5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749808" y="4169664"/>
            <a:ext cx="10771632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700" b="0" i="0">
                <a:solidFill>
                  <a:srgbClr val="0B1F3A"/>
                </a:solidFill>
                <a:latin typeface="Calibri Light"/>
                <a:cs typeface="Calibri Light"/>
                <a:ea typeface="Calibri Light"/>
              </a:rPr>
              <a:t>That vacuum is what allowed the later product sprawl — and the crash.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4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04672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04672"/>
            <a:ext cx="12191695" cy="54864"/>
          </a:xfrm>
          <a:prstGeom prst="rect">
            <a:avLst/>
          </a:prstGeom>
          <a:solidFill>
            <a:srgbClr val="C4A5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201168"/>
            <a:ext cx="10241280" cy="475488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FFFFFF"/>
                </a:solidFill>
                <a:latin typeface="Century Gothic"/>
                <a:cs typeface="Century Gothic"/>
                <a:ea typeface="Century Gothic"/>
              </a:rPr>
              <a:t>Manufacturing Clothes &amp; Unwanted Stuff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607040" y="6510528"/>
            <a:ext cx="1051560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5C6B7A"/>
                </a:solidFill>
                <a:latin typeface="Calibri Light"/>
                <a:cs typeface="Calibri Light"/>
                <a:ea typeface="Calibri Light"/>
              </a:rPr>
              <a:t>04  /  13</a:t>
            </a:r>
          </a:p>
        </p:txBody>
      </p:sp>
      <p:sp>
        <p:nvSpPr>
          <p:cNvPr id="7" name="Rectangle 6"/>
          <p:cNvSpPr/>
          <p:nvPr/>
        </p:nvSpPr>
        <p:spPr>
          <a:xfrm>
            <a:off x="548640" y="1225296"/>
            <a:ext cx="82296" cy="82296"/>
          </a:xfrm>
          <a:prstGeom prst="rect">
            <a:avLst/>
          </a:prstGeom>
          <a:solidFill>
            <a:srgbClr val="C4A5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1143000"/>
            <a:ext cx="5833872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600" b="0" i="0">
                <a:solidFill>
                  <a:srgbClr val="0B1F3A"/>
                </a:solidFill>
                <a:latin typeface="Calibri Light"/>
                <a:cs typeface="Calibri Light"/>
                <a:ea typeface="Calibri Light"/>
              </a:rPr>
              <a:t>As computer sales slipped, Apple sold non-tech merchandise.</a:t>
            </a:r>
          </a:p>
        </p:txBody>
      </p:sp>
      <p:sp>
        <p:nvSpPr>
          <p:cNvPr id="9" name="Rectangle 8"/>
          <p:cNvSpPr/>
          <p:nvPr/>
        </p:nvSpPr>
        <p:spPr>
          <a:xfrm>
            <a:off x="548640" y="1682496"/>
            <a:ext cx="82296" cy="82296"/>
          </a:xfrm>
          <a:prstGeom prst="rect">
            <a:avLst/>
          </a:prstGeom>
          <a:solidFill>
            <a:srgbClr val="C4A5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49808" y="1600200"/>
            <a:ext cx="5833872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600" b="0" i="0">
                <a:solidFill>
                  <a:srgbClr val="0B1F3A"/>
                </a:solidFill>
                <a:latin typeface="Calibri Light"/>
                <a:cs typeface="Calibri Light"/>
                <a:ea typeface="Calibri Light"/>
              </a:rPr>
              <a:t>1986: The Apple Collection — sweatshirts, belts, trucker hats.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48640" y="2139696"/>
            <a:ext cx="82296" cy="82296"/>
          </a:xfrm>
          <a:prstGeom prst="rect">
            <a:avLst/>
          </a:prstGeom>
          <a:solidFill>
            <a:srgbClr val="C4A5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49808" y="2057400"/>
            <a:ext cx="5833872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600" b="0" i="0">
                <a:solidFill>
                  <a:srgbClr val="0B1F3A"/>
                </a:solidFill>
                <a:latin typeface="Calibri Light"/>
                <a:cs typeface="Calibri Light"/>
                <a:ea typeface="Calibri Light"/>
              </a:rPr>
              <a:t>Also: toys, mugs, and an $1,100 windsurfing board.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48640" y="2596896"/>
            <a:ext cx="82296" cy="82296"/>
          </a:xfrm>
          <a:prstGeom prst="rect">
            <a:avLst/>
          </a:prstGeom>
          <a:solidFill>
            <a:srgbClr val="C4A5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2514600"/>
            <a:ext cx="5833872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600" b="0" i="0">
                <a:solidFill>
                  <a:srgbClr val="0B1F3A"/>
                </a:solidFill>
                <a:latin typeface="Calibri Light"/>
                <a:cs typeface="Calibri Light"/>
                <a:ea typeface="Calibri Light"/>
              </a:rPr>
              <a:t>In hardware: the Pippin, a failed gaming console.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48640" y="3054096"/>
            <a:ext cx="82296" cy="82296"/>
          </a:xfrm>
          <a:prstGeom prst="rect">
            <a:avLst/>
          </a:prstGeom>
          <a:solidFill>
            <a:srgbClr val="C4A5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49808" y="2971800"/>
            <a:ext cx="5833872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600" b="0" i="0">
                <a:solidFill>
                  <a:srgbClr val="0B1F3A"/>
                </a:solidFill>
                <a:latin typeface="Calibri Light"/>
                <a:cs typeface="Calibri Light"/>
                <a:ea typeface="Calibri Light"/>
              </a:rPr>
              <a:t>The brand became bloated, confusing, and unrecognizable.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903720" y="1143000"/>
            <a:ext cx="4709160" cy="489204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9525">
            <a:solidFill>
              <a:srgbClr val="D9D3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clutter_fi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9168" y="1298448"/>
            <a:ext cx="4398264" cy="416052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7059168" y="5532120"/>
            <a:ext cx="4398264" cy="3200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5C6B7A"/>
                </a:solidFill>
                <a:latin typeface="Calibri Light"/>
                <a:cs typeface="Calibri Light"/>
                <a:ea typeface="Calibri Light"/>
              </a:rPr>
              <a:t>Original illustration — catalog clutter, not official marks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4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04672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04672"/>
            <a:ext cx="12191695" cy="54864"/>
          </a:xfrm>
          <a:prstGeom prst="rect">
            <a:avLst/>
          </a:prstGeom>
          <a:solidFill>
            <a:srgbClr val="C4A5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201168"/>
            <a:ext cx="10241280" cy="475488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FFFFFF"/>
                </a:solidFill>
                <a:latin typeface="Century Gothic"/>
                <a:cs typeface="Century Gothic"/>
                <a:ea typeface="Century Gothic"/>
              </a:rPr>
              <a:t>Nearing Total Bankruptcy  ·  1997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607040" y="6510528"/>
            <a:ext cx="1051560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5C6B7A"/>
                </a:solidFill>
                <a:latin typeface="Calibri Light"/>
                <a:cs typeface="Calibri Light"/>
                <a:ea typeface="Calibri Light"/>
              </a:rPr>
              <a:t>05  /  13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1143000"/>
            <a:ext cx="3520440" cy="169164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9525">
            <a:solidFill>
              <a:srgbClr val="D9D3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1344168"/>
            <a:ext cx="3154680" cy="5029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800" b="1" i="0">
                <a:solidFill>
                  <a:srgbClr val="C4A574"/>
                </a:solidFill>
                <a:latin typeface="Century Gothic"/>
                <a:cs typeface="Century Gothic"/>
                <a:ea typeface="Century Gothic"/>
              </a:rPr>
              <a:t>$1.0B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49808" y="1856232"/>
            <a:ext cx="315468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0B1F3A"/>
                </a:solidFill>
                <a:latin typeface="Century Gothic"/>
                <a:cs typeface="Century Gothic"/>
                <a:ea typeface="Century Gothic"/>
              </a:rPr>
              <a:t>FY1997 net loss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49808" y="2203704"/>
            <a:ext cx="3154680" cy="4114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5C6B7A"/>
                </a:solidFill>
                <a:latin typeface="Calibri Light"/>
                <a:cs typeface="Calibri Light"/>
                <a:ea typeface="Calibri Light"/>
              </a:rPr>
              <a:t>On $7.1B of revenue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343400" y="1143000"/>
            <a:ext cx="3520440" cy="169164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9525">
            <a:solidFill>
              <a:srgbClr val="D9D3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44568" y="1344168"/>
            <a:ext cx="3154680" cy="5029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800" b="1" i="0">
                <a:solidFill>
                  <a:srgbClr val="C4A574"/>
                </a:solidFill>
                <a:latin typeface="Century Gothic"/>
                <a:cs typeface="Century Gothic"/>
                <a:ea typeface="Century Gothic"/>
              </a:rPr>
              <a:t>~90 days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44568" y="1856232"/>
            <a:ext cx="315468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0B1F3A"/>
                </a:solidFill>
                <a:latin typeface="Century Gothic"/>
                <a:cs typeface="Century Gothic"/>
                <a:ea typeface="Century Gothic"/>
              </a:rPr>
              <a:t>Cash remaining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44568" y="2203704"/>
            <a:ext cx="3154680" cy="4114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5C6B7A"/>
                </a:solidFill>
                <a:latin typeface="Calibri Light"/>
                <a:cs typeface="Calibri Light"/>
                <a:ea typeface="Calibri Light"/>
              </a:rPr>
              <a:t>Jobs, later interview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138160" y="1143000"/>
            <a:ext cx="3520440" cy="169164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9525">
            <a:solidFill>
              <a:srgbClr val="D9D3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339328" y="1344168"/>
            <a:ext cx="3154680" cy="5029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800" b="1" i="0">
                <a:solidFill>
                  <a:srgbClr val="C4A574"/>
                </a:solidFill>
                <a:latin typeface="Century Gothic"/>
                <a:cs typeface="Century Gothic"/>
                <a:ea typeface="Century Gothic"/>
              </a:rPr>
              <a:t>PC era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339328" y="1856232"/>
            <a:ext cx="315468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0B1F3A"/>
                </a:solidFill>
                <a:latin typeface="Century Gothic"/>
                <a:cs typeface="Century Gothic"/>
                <a:ea typeface="Century Gothic"/>
              </a:rPr>
              <a:t>Windows volume win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39328" y="2203704"/>
            <a:ext cx="3154680" cy="4114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5C6B7A"/>
                </a:solidFill>
                <a:latin typeface="Calibri Light"/>
                <a:cs typeface="Calibri Light"/>
                <a:ea typeface="Calibri Light"/>
              </a:rPr>
              <a:t>Mac became a niche</a:t>
            </a:r>
          </a:p>
        </p:txBody>
      </p:sp>
      <p:pic>
        <p:nvPicPr>
          <p:cNvPr id="19" name="Picture 18" descr="crash_fi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3063240"/>
            <a:ext cx="5212080" cy="3063240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5989320" y="3191256"/>
            <a:ext cx="82296" cy="82296"/>
          </a:xfrm>
          <a:prstGeom prst="rect">
            <a:avLst/>
          </a:prstGeom>
          <a:solidFill>
            <a:srgbClr val="C4A5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190488" y="3108960"/>
            <a:ext cx="5376672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600" b="0" i="0">
                <a:solidFill>
                  <a:srgbClr val="0B1F3A"/>
                </a:solidFill>
                <a:latin typeface="Calibri Light"/>
                <a:cs typeface="Calibri Light"/>
                <a:ea typeface="Calibri Light"/>
              </a:rPr>
              <a:t>Too many SKUs filled warehouses with unsold product.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989320" y="3694176"/>
            <a:ext cx="82296" cy="82296"/>
          </a:xfrm>
          <a:prstGeom prst="rect">
            <a:avLst/>
          </a:prstGeom>
          <a:solidFill>
            <a:srgbClr val="C4A5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190488" y="3611880"/>
            <a:ext cx="5376672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600" b="0" i="0">
                <a:solidFill>
                  <a:srgbClr val="0B1F3A"/>
                </a:solidFill>
                <a:latin typeface="Calibri Light"/>
                <a:cs typeface="Calibri Light"/>
                <a:ea typeface="Calibri Light"/>
              </a:rPr>
              <a:t>Microsoft-powered PCs took the volume computer market.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989320" y="4197096"/>
            <a:ext cx="82296" cy="82296"/>
          </a:xfrm>
          <a:prstGeom prst="rect">
            <a:avLst/>
          </a:prstGeom>
          <a:solidFill>
            <a:srgbClr val="C4A5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190488" y="4114800"/>
            <a:ext cx="5376672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600" b="0" i="0">
                <a:solidFill>
                  <a:srgbClr val="0B1F3A"/>
                </a:solidFill>
                <a:latin typeface="Calibri Light"/>
                <a:cs typeface="Calibri Light"/>
                <a:ea typeface="Calibri Light"/>
              </a:rPr>
              <a:t>Apple was weeks from running out of cash.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4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04672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04672"/>
            <a:ext cx="12191695" cy="54864"/>
          </a:xfrm>
          <a:prstGeom prst="rect">
            <a:avLst/>
          </a:prstGeom>
          <a:solidFill>
            <a:srgbClr val="C4A5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201168"/>
            <a:ext cx="10241280" cy="475488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FFFFFF"/>
                </a:solidFill>
                <a:latin typeface="Century Gothic"/>
                <a:cs typeface="Century Gothic"/>
                <a:ea typeface="Century Gothic"/>
              </a:rPr>
              <a:t>The Return &amp; The Big Cleanup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607040" y="6510528"/>
            <a:ext cx="1051560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5C6B7A"/>
                </a:solidFill>
                <a:latin typeface="Calibri Light"/>
                <a:cs typeface="Calibri Light"/>
                <a:ea typeface="Calibri Light"/>
              </a:rPr>
              <a:t>06  /  13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1143000"/>
            <a:ext cx="11064240" cy="1417320"/>
          </a:xfrm>
          <a:prstGeom prst="roundRect">
            <a:avLst>
              <a:gd name="adj" fmla="val 8000"/>
            </a:avLst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77240" y="1325880"/>
            <a:ext cx="1042416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FFFFFF"/>
                </a:solidFill>
                <a:latin typeface="Century Gothic"/>
                <a:cs typeface="Century Gothic"/>
                <a:ea typeface="Century Gothic"/>
              </a:rPr>
              <a:t>“Innovation is saying no to 1,000 things.”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7240" y="1965960"/>
            <a:ext cx="1042416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00" b="0" i="0">
                <a:solidFill>
                  <a:srgbClr val="C4A574"/>
                </a:solidFill>
                <a:latin typeface="Calibri Light"/>
                <a:cs typeface="Calibri Light"/>
                <a:ea typeface="Calibri Light"/>
              </a:rPr>
              <a:t>Steve Jobs  ·  after returning in 1997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8640" y="2962656"/>
            <a:ext cx="82296" cy="82296"/>
          </a:xfrm>
          <a:prstGeom prst="rect">
            <a:avLst/>
          </a:prstGeom>
          <a:solidFill>
            <a:srgbClr val="C4A5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2880360"/>
            <a:ext cx="10771632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700" b="0" i="0">
                <a:solidFill>
                  <a:srgbClr val="0B1F3A"/>
                </a:solidFill>
                <a:latin typeface="Calibri Light"/>
                <a:cs typeface="Calibri Light"/>
                <a:ea typeface="Calibri Light"/>
              </a:rPr>
              <a:t>Apple brought Jobs back in 1997 to save a dying company.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48640" y="3438144"/>
            <a:ext cx="82296" cy="82296"/>
          </a:xfrm>
          <a:prstGeom prst="rect">
            <a:avLst/>
          </a:prstGeom>
          <a:solidFill>
            <a:srgbClr val="C4A5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49808" y="3355848"/>
            <a:ext cx="10771632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700" b="0" i="0">
                <a:solidFill>
                  <a:srgbClr val="0B1F3A"/>
                </a:solidFill>
                <a:latin typeface="Calibri Light"/>
                <a:cs typeface="Calibri Light"/>
                <a:ea typeface="Calibri Light"/>
              </a:rPr>
              <a:t>He took control, replaced the old board, and walked the product line.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48640" y="3913632"/>
            <a:ext cx="82296" cy="82296"/>
          </a:xfrm>
          <a:prstGeom prst="rect">
            <a:avLst/>
          </a:prstGeom>
          <a:solidFill>
            <a:srgbClr val="C4A5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49808" y="3831336"/>
            <a:ext cx="10771632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700" b="0" i="0">
                <a:solidFill>
                  <a:srgbClr val="0B1F3A"/>
                </a:solidFill>
                <a:latin typeface="Calibri Light"/>
                <a:cs typeface="Calibri Light"/>
                <a:ea typeface="Calibri Light"/>
              </a:rPr>
              <a:t>About 70% of projects were cancelled — clothing, gadgets, stray hardware.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48640" y="4389120"/>
            <a:ext cx="82296" cy="82296"/>
          </a:xfrm>
          <a:prstGeom prst="rect">
            <a:avLst/>
          </a:prstGeom>
          <a:solidFill>
            <a:srgbClr val="C4A5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4306824"/>
            <a:ext cx="10771632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700" b="0" i="0">
                <a:solidFill>
                  <a:srgbClr val="0B1F3A"/>
                </a:solidFill>
                <a:latin typeface="Calibri Light"/>
                <a:cs typeface="Calibri Light"/>
                <a:ea typeface="Calibri Light"/>
              </a:rPr>
              <a:t>Saying no freed cash, attention, and engineering for a few great machines.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4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04672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04672"/>
            <a:ext cx="12191695" cy="54864"/>
          </a:xfrm>
          <a:prstGeom prst="rect">
            <a:avLst/>
          </a:prstGeom>
          <a:solidFill>
            <a:srgbClr val="C4A5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201168"/>
            <a:ext cx="10241280" cy="475488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FFFFFF"/>
                </a:solidFill>
                <a:latin typeface="Century Gothic"/>
                <a:cs typeface="Century Gothic"/>
                <a:ea typeface="Century Gothic"/>
              </a:rPr>
              <a:t>The Strategy of Focus  ·  The 2×2 Grid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607040" y="6510528"/>
            <a:ext cx="1051560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5C6B7A"/>
                </a:solidFill>
                <a:latin typeface="Calibri Light"/>
                <a:cs typeface="Calibri Light"/>
                <a:ea typeface="Calibri Light"/>
              </a:rPr>
              <a:t>07  /  13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051560"/>
            <a:ext cx="10972800" cy="3200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600" b="0" i="0">
                <a:solidFill>
                  <a:srgbClr val="5C6B7A"/>
                </a:solidFill>
                <a:latin typeface="Calibri Light"/>
                <a:cs typeface="Calibri Light"/>
                <a:ea typeface="Calibri Light"/>
              </a:rPr>
              <a:t>Four computers.  Two customers.  Two form factors.  That was the whole company.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1508760"/>
            <a:ext cx="5486400" cy="196596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9525">
            <a:solidFill>
              <a:srgbClr val="D9D3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48640" y="1508760"/>
            <a:ext cx="109728" cy="1965960"/>
          </a:xfrm>
          <a:prstGeom prst="rect">
            <a:avLst/>
          </a:prstGeom>
          <a:solidFill>
            <a:srgbClr val="C4A5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68680" y="1709928"/>
            <a:ext cx="50292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5C6B7A"/>
                </a:solidFill>
                <a:latin typeface="Calibri Light"/>
                <a:cs typeface="Calibri Light"/>
                <a:ea typeface="Calibri Light"/>
              </a:rPr>
              <a:t>Consumer  ·  Desktop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011680"/>
            <a:ext cx="502920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0B1F3A"/>
                </a:solidFill>
                <a:latin typeface="Century Gothic"/>
                <a:cs typeface="Century Gothic"/>
                <a:ea typeface="Century Gothic"/>
              </a:rPr>
              <a:t>iMac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8680" y="2560320"/>
            <a:ext cx="502920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00" b="0" i="0">
                <a:solidFill>
                  <a:srgbClr val="0B1F3A"/>
                </a:solidFill>
                <a:latin typeface="Calibri Light"/>
                <a:cs typeface="Calibri Light"/>
                <a:ea typeface="Calibri Light"/>
              </a:rPr>
              <a:t>The colorful internet machine for the home.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172200" y="1508760"/>
            <a:ext cx="5486400" cy="196596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9525">
            <a:solidFill>
              <a:srgbClr val="D9D3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6172200" y="1508760"/>
            <a:ext cx="109728" cy="1965960"/>
          </a:xfrm>
          <a:prstGeom prst="rect">
            <a:avLst/>
          </a:prstGeom>
          <a:solidFill>
            <a:srgbClr val="C4A5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92240" y="1709928"/>
            <a:ext cx="50292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5C6B7A"/>
                </a:solidFill>
                <a:latin typeface="Calibri Light"/>
                <a:cs typeface="Calibri Light"/>
                <a:ea typeface="Calibri Light"/>
              </a:rPr>
              <a:t>Consumer  ·  Portable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92240" y="2011680"/>
            <a:ext cx="502920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0B1F3A"/>
                </a:solidFill>
                <a:latin typeface="Century Gothic"/>
                <a:cs typeface="Century Gothic"/>
                <a:ea typeface="Century Gothic"/>
              </a:rPr>
              <a:t>iBook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92240" y="2560320"/>
            <a:ext cx="502920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00" b="0" i="0">
                <a:solidFill>
                  <a:srgbClr val="0B1F3A"/>
                </a:solidFill>
                <a:latin typeface="Calibri Light"/>
                <a:cs typeface="Calibri Light"/>
                <a:ea typeface="Calibri Light"/>
              </a:rPr>
              <a:t>A consumer notebook with a clear identity.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48640" y="3611880"/>
            <a:ext cx="5486400" cy="196596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9525">
            <a:solidFill>
              <a:srgbClr val="D9D3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548640" y="3611880"/>
            <a:ext cx="109728" cy="1965960"/>
          </a:xfrm>
          <a:prstGeom prst="rect">
            <a:avLst/>
          </a:prstGeom>
          <a:solidFill>
            <a:srgbClr val="3D6B9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68680" y="3813048"/>
            <a:ext cx="50292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5C6B7A"/>
                </a:solidFill>
                <a:latin typeface="Calibri Light"/>
                <a:cs typeface="Calibri Light"/>
                <a:ea typeface="Calibri Light"/>
              </a:rPr>
              <a:t>Professional  ·  Desktop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68680" y="4114800"/>
            <a:ext cx="502920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0B1F3A"/>
                </a:solidFill>
                <a:latin typeface="Century Gothic"/>
                <a:cs typeface="Century Gothic"/>
                <a:ea typeface="Century Gothic"/>
              </a:rPr>
              <a:t>Power Mac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68680" y="4663440"/>
            <a:ext cx="502920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00" b="0" i="0">
                <a:solidFill>
                  <a:srgbClr val="0B1F3A"/>
                </a:solidFill>
                <a:latin typeface="Calibri Light"/>
                <a:cs typeface="Calibri Light"/>
                <a:ea typeface="Calibri Light"/>
              </a:rPr>
              <a:t>Serious power for video, design, science.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172200" y="3611880"/>
            <a:ext cx="5486400" cy="196596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9525">
            <a:solidFill>
              <a:srgbClr val="D9D3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6172200" y="3611880"/>
            <a:ext cx="109728" cy="1965960"/>
          </a:xfrm>
          <a:prstGeom prst="rect">
            <a:avLst/>
          </a:prstGeom>
          <a:solidFill>
            <a:srgbClr val="3D6B9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492240" y="3813048"/>
            <a:ext cx="50292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5C6B7A"/>
                </a:solidFill>
                <a:latin typeface="Calibri Light"/>
                <a:cs typeface="Calibri Light"/>
                <a:ea typeface="Calibri Light"/>
              </a:rPr>
              <a:t>Professional  ·  Portable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92240" y="4114800"/>
            <a:ext cx="502920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0B1F3A"/>
                </a:solidFill>
                <a:latin typeface="Century Gothic"/>
                <a:cs typeface="Century Gothic"/>
                <a:ea typeface="Century Gothic"/>
              </a:rPr>
              <a:t>PowerBook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92240" y="4663440"/>
            <a:ext cx="502920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00" b="0" i="0">
                <a:solidFill>
                  <a:srgbClr val="0B1F3A"/>
                </a:solidFill>
                <a:latin typeface="Calibri Light"/>
                <a:cs typeface="Calibri Light"/>
                <a:ea typeface="Calibri Light"/>
              </a:rPr>
              <a:t>The pro notebook — no overlapping SKUs.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48640" y="5989320"/>
            <a:ext cx="1097280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00" b="0" i="0">
                <a:solidFill>
                  <a:srgbClr val="5C6B7A"/>
                </a:solidFill>
                <a:latin typeface="Calibri Light"/>
                <a:cs typeface="Calibri Light"/>
                <a:ea typeface="Calibri Light"/>
              </a:rPr>
              <a:t>Extreme focus cut manufacturing complexity and inventory cost — the financial version of taste.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4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04672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04672"/>
            <a:ext cx="12191695" cy="54864"/>
          </a:xfrm>
          <a:prstGeom prst="rect">
            <a:avLst/>
          </a:prstGeom>
          <a:solidFill>
            <a:srgbClr val="C4A5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201168"/>
            <a:ext cx="10241280" cy="475488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FFFFFF"/>
                </a:solidFill>
                <a:latin typeface="Century Gothic"/>
                <a:cs typeface="Century Gothic"/>
                <a:ea typeface="Century Gothic"/>
              </a:rPr>
              <a:t>The Financial Lifeline  ·  Partnering with the Enemy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607040" y="6510528"/>
            <a:ext cx="1051560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5C6B7A"/>
                </a:solidFill>
                <a:latin typeface="Calibri Light"/>
                <a:cs typeface="Calibri Light"/>
                <a:ea typeface="Calibri Light"/>
              </a:rPr>
              <a:t>08  /  13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1097280"/>
            <a:ext cx="5394960" cy="4937760"/>
          </a:xfrm>
          <a:prstGeom prst="roundRect">
            <a:avLst>
              <a:gd name="adj" fmla="val 8000"/>
            </a:avLst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22960" y="1554480"/>
            <a:ext cx="4754880" cy="3200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C4A574"/>
                </a:solidFill>
                <a:latin typeface="Century Gothic"/>
                <a:cs typeface="Century Gothic"/>
                <a:ea typeface="Century Gothic"/>
              </a:rPr>
              <a:t>AUGUST 1997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1965960"/>
            <a:ext cx="4754880" cy="10058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5400" b="1" i="0">
                <a:solidFill>
                  <a:srgbClr val="FFFFFF"/>
                </a:solidFill>
                <a:latin typeface="Century Gothic"/>
                <a:cs typeface="Century Gothic"/>
                <a:ea typeface="Century Gothic"/>
              </a:rPr>
              <a:t>$150M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3063240"/>
            <a:ext cx="47548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600" b="0" i="0">
                <a:solidFill>
                  <a:srgbClr val="C9D4E0"/>
                </a:solidFill>
                <a:latin typeface="Calibri Light"/>
                <a:cs typeface="Calibri Light"/>
                <a:ea typeface="Calibri Light"/>
              </a:rPr>
              <a:t>Microsoft’s non-voting investment — cash, credibility, and time.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3931920"/>
            <a:ext cx="4754880" cy="16459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500" b="0" i="0">
                <a:solidFill>
                  <a:srgbClr val="FFFFFF"/>
                </a:solidFill>
                <a:latin typeface="Calibri Light"/>
                <a:cs typeface="Calibri Light"/>
                <a:ea typeface="Calibri Light"/>
              </a:rPr>
              <a:t>Office for Mac continued, so businesses did not have to abandon Apple. The deal bought runway for secret R&amp;D.</a:t>
            </a:r>
          </a:p>
        </p:txBody>
      </p:sp>
      <p:pic>
        <p:nvPicPr>
          <p:cNvPr id="12" name="Picture 11" descr="stage_fi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7920" y="1097280"/>
            <a:ext cx="5394960" cy="370332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217920" y="4892040"/>
            <a:ext cx="5394960" cy="3200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5C6B7A"/>
                </a:solidFill>
                <a:latin typeface="Calibri Light"/>
                <a:cs typeface="Calibri Light"/>
                <a:ea typeface="Calibri Light"/>
              </a:rPr>
              <a:t>Original illustration — 1990s keynote atmosphere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217920" y="5257800"/>
            <a:ext cx="5394960" cy="7772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00" b="0" i="0">
                <a:solidFill>
                  <a:srgbClr val="0B1F3A"/>
                </a:solidFill>
                <a:latin typeface="Calibri Light"/>
                <a:cs typeface="Calibri Light"/>
                <a:ea typeface="Calibri Light"/>
              </a:rPr>
              <a:t>A rival’s check is still a strategy if it preserves the platform you need while you rebuild the product.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4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04672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04672"/>
            <a:ext cx="12191695" cy="54864"/>
          </a:xfrm>
          <a:prstGeom prst="rect">
            <a:avLst/>
          </a:prstGeom>
          <a:solidFill>
            <a:srgbClr val="C4A5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201168"/>
            <a:ext cx="10241280" cy="475488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400" b="1" i="0">
                <a:solidFill>
                  <a:srgbClr val="FFFFFF"/>
                </a:solidFill>
                <a:latin typeface="Century Gothic"/>
                <a:cs typeface="Century Gothic"/>
                <a:ea typeface="Century Gothic"/>
              </a:rPr>
              <a:t>The Profit Engine  ·  The iPod Explosion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607040" y="6510528"/>
            <a:ext cx="1051560" cy="256032"/>
          </a:xfrm>
          <a:prstGeom prst="rect">
            <a:avLst/>
          </a:prstGeom>
          <a:noFill/>
        </p:spPr>
        <p:txBody>
          <a:bodyPr wrap="square" anchor="t"/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5C6B7A"/>
                </a:solidFill>
                <a:latin typeface="Calibri Light"/>
                <a:cs typeface="Calibri Light"/>
                <a:ea typeface="Calibri Light"/>
              </a:rPr>
              <a:t>09  /  13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1051560"/>
            <a:ext cx="3520440" cy="155448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9525">
            <a:solidFill>
              <a:srgbClr val="D9D3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1252728"/>
            <a:ext cx="3154680" cy="5029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800" b="1" i="0">
                <a:solidFill>
                  <a:srgbClr val="C4A574"/>
                </a:solidFill>
                <a:latin typeface="Century Gothic"/>
                <a:cs typeface="Century Gothic"/>
                <a:ea typeface="Century Gothic"/>
              </a:rPr>
              <a:t>450M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49808" y="1764792"/>
            <a:ext cx="315468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0B1F3A"/>
                </a:solidFill>
                <a:latin typeface="Century Gothic"/>
                <a:cs typeface="Century Gothic"/>
                <a:ea typeface="Century Gothic"/>
              </a:rPr>
              <a:t>Lifetime units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49808" y="2112264"/>
            <a:ext cx="3154680" cy="4114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5C6B7A"/>
                </a:solidFill>
                <a:latin typeface="Calibri Light"/>
                <a:cs typeface="Calibri Light"/>
                <a:ea typeface="Calibri Light"/>
              </a:rPr>
              <a:t>Through 2022 wind-down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343400" y="1051560"/>
            <a:ext cx="3520440" cy="155448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9525">
            <a:solidFill>
              <a:srgbClr val="D9D3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44568" y="1252728"/>
            <a:ext cx="3154680" cy="5029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800" b="1" i="0">
                <a:solidFill>
                  <a:srgbClr val="C4A574"/>
                </a:solidFill>
                <a:latin typeface="Century Gothic"/>
                <a:cs typeface="Century Gothic"/>
                <a:ea typeface="Century Gothic"/>
              </a:rPr>
              <a:t>55M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44568" y="1764792"/>
            <a:ext cx="315468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0B1F3A"/>
                </a:solidFill>
                <a:latin typeface="Century Gothic"/>
                <a:cs typeface="Century Gothic"/>
                <a:ea typeface="Century Gothic"/>
              </a:rPr>
              <a:t>Peak year 2008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44568" y="2112264"/>
            <a:ext cx="3154680" cy="4114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5C6B7A"/>
                </a:solidFill>
                <a:latin typeface="Calibri Light"/>
                <a:cs typeface="Calibri Light"/>
                <a:ea typeface="Calibri Light"/>
              </a:rPr>
              <a:t>Annual unit sales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138160" y="1051560"/>
            <a:ext cx="3520440" cy="155448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9525">
            <a:solidFill>
              <a:srgbClr val="D9D3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339328" y="1252728"/>
            <a:ext cx="3154680" cy="5029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800" b="1" i="0">
                <a:solidFill>
                  <a:srgbClr val="C4A574"/>
                </a:solidFill>
                <a:latin typeface="Century Gothic"/>
                <a:cs typeface="Century Gothic"/>
                <a:ea typeface="Century Gothic"/>
              </a:rPr>
              <a:t>40%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339328" y="1764792"/>
            <a:ext cx="315468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0B1F3A"/>
                </a:solidFill>
                <a:latin typeface="Century Gothic"/>
                <a:cs typeface="Century Gothic"/>
                <a:ea typeface="Century Gothic"/>
              </a:rPr>
              <a:t>Of revenue in 2006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39328" y="2112264"/>
            <a:ext cx="3154680" cy="4114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0" i="0">
                <a:solidFill>
                  <a:srgbClr val="5C6B7A"/>
                </a:solidFill>
                <a:latin typeface="Calibri Light"/>
                <a:cs typeface="Calibri Light"/>
                <a:ea typeface="Calibri Light"/>
              </a:rPr>
              <a:t>The year before iPhone</a:t>
            </a:r>
          </a:p>
        </p:txBody>
      </p:sp>
      <p:pic>
        <p:nvPicPr>
          <p:cNvPr id="19" name="Picture 18" descr="ipod_unit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2788920"/>
            <a:ext cx="7772400" cy="333756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8412480" y="2926080"/>
            <a:ext cx="3200400" cy="30175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00" b="0" i="0">
                <a:solidFill>
                  <a:srgbClr val="0B1F3A"/>
                </a:solidFill>
                <a:latin typeface="Calibri Light"/>
                <a:cs typeface="Calibri Light"/>
                <a:ea typeface="Calibri Light"/>
              </a:rPr>
              <a:t>1,000 songs in your pocket became a cash engine. iPod pulled Apple out of the computer-only trap and funded the next bet.
Gold bar: 2008 peak.
Steel bar: 2006 revenue mix.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